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64" r:id="rId3"/>
    <p:sldId id="258" r:id="rId4"/>
    <p:sldId id="259" r:id="rId5"/>
    <p:sldId id="262" r:id="rId6"/>
    <p:sldId id="263" r:id="rId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56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228659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238792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5574" y="0"/>
            <a:ext cx="7164825" cy="8229600"/>
          </a:xfrm>
          <a:prstGeom prst="rect">
            <a:avLst/>
          </a:prstGeom>
        </p:spPr>
      </p:pic>
      <p:sp>
        <p:nvSpPr>
          <p:cNvPr id="5" name="Text 2"/>
          <p:cNvSpPr/>
          <p:nvPr/>
        </p:nvSpPr>
        <p:spPr>
          <a:xfrm>
            <a:off x="833199" y="2679025"/>
            <a:ext cx="5332690" cy="833199"/>
          </a:xfrm>
          <a:prstGeom prst="rect">
            <a:avLst/>
          </a:prstGeom>
          <a:noFill/>
          <a:ln/>
        </p:spPr>
        <p:txBody>
          <a:bodyPr wrap="none" rtlCol="0" anchor="t"/>
          <a:lstStyle/>
          <a:p>
            <a:pPr marL="0" indent="0">
              <a:lnSpc>
                <a:spcPts val="6561"/>
              </a:lnSpc>
              <a:buNone/>
            </a:pPr>
            <a:r>
              <a:rPr lang="en-US" sz="5249" b="1" u="sng" dirty="0">
                <a:solidFill>
                  <a:srgbClr val="FF726D"/>
                </a:solidFill>
                <a:latin typeface="Inconsolata" pitchFamily="34" charset="0"/>
                <a:ea typeface="Inconsolata" pitchFamily="34" charset="-122"/>
                <a:cs typeface="Inconsolata" pitchFamily="34" charset="-120"/>
              </a:rPr>
              <a:t>Cloud Computing</a:t>
            </a:r>
            <a:endParaRPr lang="en-US" sz="5249" b="1" u="sng" dirty="0"/>
          </a:p>
        </p:txBody>
      </p:sp>
      <p:sp>
        <p:nvSpPr>
          <p:cNvPr id="6" name="Text 3"/>
          <p:cNvSpPr/>
          <p:nvPr/>
        </p:nvSpPr>
        <p:spPr>
          <a:xfrm>
            <a:off x="941687" y="3581697"/>
            <a:ext cx="7477601" cy="1066205"/>
          </a:xfrm>
          <a:prstGeom prst="rect">
            <a:avLst/>
          </a:prstGeom>
          <a:noFill/>
          <a:ln/>
        </p:spPr>
        <p:txBody>
          <a:bodyPr wrap="square" rtlCol="0" anchor="t"/>
          <a:lstStyle/>
          <a:p>
            <a:pPr>
              <a:lnSpc>
                <a:spcPts val="2799"/>
              </a:lnSpc>
            </a:pPr>
            <a:r>
              <a:rPr lang="en-US" dirty="0" smtClean="0">
                <a:solidFill>
                  <a:schemeClr val="bg1"/>
                </a:solidFill>
              </a:rPr>
              <a:t>Waleed Afzal</a:t>
            </a:r>
            <a:endParaRPr lang="en-US" dirty="0">
              <a:solidFill>
                <a:schemeClr val="bg1"/>
              </a:solidFill>
            </a:endParaRPr>
          </a:p>
        </p:txBody>
      </p:sp>
      <p:sp>
        <p:nvSpPr>
          <p:cNvPr id="9" name="Text 5"/>
          <p:cNvSpPr/>
          <p:nvPr/>
        </p:nvSpPr>
        <p:spPr>
          <a:xfrm>
            <a:off x="1299686" y="5161598"/>
            <a:ext cx="2354580"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10800" y="0"/>
            <a:ext cx="6319600" cy="8229600"/>
          </a:xfrm>
          <a:prstGeom prst="rect">
            <a:avLst/>
          </a:prstGeom>
        </p:spPr>
      </p:pic>
      <p:sp>
        <p:nvSpPr>
          <p:cNvPr id="5" name="Text 2"/>
          <p:cNvSpPr/>
          <p:nvPr/>
        </p:nvSpPr>
        <p:spPr>
          <a:xfrm>
            <a:off x="833199" y="2679025"/>
            <a:ext cx="5332690" cy="833199"/>
          </a:xfrm>
          <a:prstGeom prst="rect">
            <a:avLst/>
          </a:prstGeom>
          <a:noFill/>
          <a:ln/>
        </p:spPr>
        <p:txBody>
          <a:bodyPr wrap="none" rtlCol="0" anchor="t"/>
          <a:lstStyle/>
          <a:p>
            <a:pPr marL="0" indent="0">
              <a:lnSpc>
                <a:spcPts val="6561"/>
              </a:lnSpc>
              <a:buNone/>
            </a:pPr>
            <a:r>
              <a:rPr lang="en-US" sz="5249" b="1" dirty="0">
                <a:solidFill>
                  <a:srgbClr val="FF726D"/>
                </a:solidFill>
                <a:latin typeface="Inconsolata" pitchFamily="34" charset="0"/>
                <a:ea typeface="Inconsolata" pitchFamily="34" charset="-122"/>
                <a:cs typeface="Inconsolata" pitchFamily="34" charset="-120"/>
              </a:rPr>
              <a:t>Cloud Computing</a:t>
            </a:r>
            <a:endParaRPr lang="en-US" sz="5249" dirty="0"/>
          </a:p>
        </p:txBody>
      </p:sp>
      <p:sp>
        <p:nvSpPr>
          <p:cNvPr id="6" name="Text 3"/>
          <p:cNvSpPr/>
          <p:nvPr/>
        </p:nvSpPr>
        <p:spPr>
          <a:xfrm>
            <a:off x="833199" y="3845481"/>
            <a:ext cx="7477601" cy="1066205"/>
          </a:xfrm>
          <a:prstGeom prst="rect">
            <a:avLst/>
          </a:prstGeom>
          <a:noFill/>
          <a:ln/>
        </p:spPr>
        <p:txBody>
          <a:bodyPr wrap="square" rtlCol="0" anchor="t"/>
          <a:lstStyle/>
          <a:p>
            <a:pPr>
              <a:lnSpc>
                <a:spcPts val="2799"/>
              </a:lnSpc>
            </a:pPr>
            <a:r>
              <a:rPr lang="en-US" dirty="0">
                <a:solidFill>
                  <a:schemeClr val="bg1"/>
                </a:solidFill>
              </a:rPr>
              <a:t>Cloud computing refers to the delivery of computing services, including storage, processing power, networking, databases, analytics, and software, over the internet. Instead of owning and maintaining physical servers and infrastructure, individuals and organizations can access these services on a pay-as-you-go basis from a cloud service provider. The key characteristics of cloud computing include:</a:t>
            </a:r>
          </a:p>
        </p:txBody>
      </p:sp>
      <p:sp>
        <p:nvSpPr>
          <p:cNvPr id="9" name="Text 5"/>
          <p:cNvSpPr/>
          <p:nvPr/>
        </p:nvSpPr>
        <p:spPr>
          <a:xfrm>
            <a:off x="1299686" y="5161598"/>
            <a:ext cx="2354580" cy="388858"/>
          </a:xfrm>
          <a:prstGeom prst="rect">
            <a:avLst/>
          </a:prstGeom>
          <a:noFill/>
          <a:ln/>
        </p:spPr>
        <p:txBody>
          <a:bodyPr wrap="none" rtlCol="0" anchor="t"/>
          <a:lstStyle/>
          <a:p>
            <a:pPr marL="0" indent="0" algn="l">
              <a:lnSpc>
                <a:spcPts val="3062"/>
              </a:lnSpc>
              <a:buNone/>
            </a:pPr>
            <a:endParaRPr lang="en-US" sz="2187" dirty="0"/>
          </a:p>
        </p:txBody>
      </p:sp>
    </p:spTree>
    <p:extLst>
      <p:ext uri="{BB962C8B-B14F-4D97-AF65-F5344CB8AC3E}">
        <p14:creationId xmlns:p14="http://schemas.microsoft.com/office/powerpoint/2010/main" val="33158225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420785"/>
            <a:ext cx="930402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Types of Cloud Computing Services</a:t>
            </a:r>
            <a:endParaRPr lang="en-US" sz="4374" dirty="0"/>
          </a:p>
        </p:txBody>
      </p:sp>
      <p:sp>
        <p:nvSpPr>
          <p:cNvPr id="6" name="Shape 3"/>
          <p:cNvSpPr/>
          <p:nvPr/>
        </p:nvSpPr>
        <p:spPr>
          <a:xfrm>
            <a:off x="2037993" y="4448413"/>
            <a:ext cx="3370064" cy="3137892"/>
          </a:xfrm>
          <a:prstGeom prst="roundRect">
            <a:avLst>
              <a:gd name="adj" fmla="val 2124"/>
            </a:avLst>
          </a:prstGeom>
          <a:solidFill>
            <a:srgbClr val="312140"/>
          </a:solidFill>
          <a:ln/>
        </p:spPr>
      </p:sp>
      <p:sp>
        <p:nvSpPr>
          <p:cNvPr id="7" name="Text 4"/>
          <p:cNvSpPr/>
          <p:nvPr/>
        </p:nvSpPr>
        <p:spPr>
          <a:xfrm>
            <a:off x="2260163" y="4670584"/>
            <a:ext cx="2925723" cy="694373"/>
          </a:xfrm>
          <a:prstGeom prst="rect">
            <a:avLst/>
          </a:prstGeom>
          <a:noFill/>
          <a:ln/>
        </p:spPr>
        <p:txBody>
          <a:bodyPr wrap="squar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Infrastructure as a Service (IaaS)</a:t>
            </a:r>
            <a:endParaRPr lang="en-US" sz="2187" dirty="0"/>
          </a:p>
        </p:txBody>
      </p:sp>
      <p:sp>
        <p:nvSpPr>
          <p:cNvPr id="8" name="Text 5"/>
          <p:cNvSpPr/>
          <p:nvPr/>
        </p:nvSpPr>
        <p:spPr>
          <a:xfrm>
            <a:off x="2260163" y="5587127"/>
            <a:ext cx="2925723"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Provides virtualized computing resources like virtual machines, storage, and network infrastructure.</a:t>
            </a:r>
            <a:endParaRPr lang="en-US" sz="1750" dirty="0"/>
          </a:p>
        </p:txBody>
      </p:sp>
      <p:sp>
        <p:nvSpPr>
          <p:cNvPr id="9" name="Shape 6"/>
          <p:cNvSpPr/>
          <p:nvPr/>
        </p:nvSpPr>
        <p:spPr>
          <a:xfrm>
            <a:off x="5630228" y="4448413"/>
            <a:ext cx="3370064" cy="3137892"/>
          </a:xfrm>
          <a:prstGeom prst="roundRect">
            <a:avLst>
              <a:gd name="adj" fmla="val 2124"/>
            </a:avLst>
          </a:prstGeom>
          <a:solidFill>
            <a:srgbClr val="312140"/>
          </a:solidFill>
          <a:ln/>
        </p:spPr>
      </p:sp>
      <p:sp>
        <p:nvSpPr>
          <p:cNvPr id="10" name="Text 7"/>
          <p:cNvSpPr/>
          <p:nvPr/>
        </p:nvSpPr>
        <p:spPr>
          <a:xfrm>
            <a:off x="5852398" y="4670584"/>
            <a:ext cx="2925723" cy="694373"/>
          </a:xfrm>
          <a:prstGeom prst="rect">
            <a:avLst/>
          </a:prstGeom>
          <a:noFill/>
          <a:ln/>
        </p:spPr>
        <p:txBody>
          <a:bodyPr wrap="squar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Platform as a Service (PaaS)</a:t>
            </a:r>
            <a:endParaRPr lang="en-US" sz="2187" dirty="0"/>
          </a:p>
        </p:txBody>
      </p:sp>
      <p:sp>
        <p:nvSpPr>
          <p:cNvPr id="11" name="Text 8"/>
          <p:cNvSpPr/>
          <p:nvPr/>
        </p:nvSpPr>
        <p:spPr>
          <a:xfrm>
            <a:off x="5852398" y="5587127"/>
            <a:ext cx="2925723"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Offers a platform for developing, testing, and deploying applications without worrying about infrastructure management.</a:t>
            </a:r>
            <a:endParaRPr lang="en-US" sz="1750" dirty="0"/>
          </a:p>
        </p:txBody>
      </p:sp>
      <p:sp>
        <p:nvSpPr>
          <p:cNvPr id="12" name="Shape 9"/>
          <p:cNvSpPr/>
          <p:nvPr/>
        </p:nvSpPr>
        <p:spPr>
          <a:xfrm>
            <a:off x="9222462" y="4448413"/>
            <a:ext cx="3370064" cy="3137892"/>
          </a:xfrm>
          <a:prstGeom prst="roundRect">
            <a:avLst>
              <a:gd name="adj" fmla="val 2124"/>
            </a:avLst>
          </a:prstGeom>
          <a:solidFill>
            <a:srgbClr val="312140"/>
          </a:solidFill>
          <a:ln/>
        </p:spPr>
      </p:sp>
      <p:sp>
        <p:nvSpPr>
          <p:cNvPr id="13" name="Text 10"/>
          <p:cNvSpPr/>
          <p:nvPr/>
        </p:nvSpPr>
        <p:spPr>
          <a:xfrm>
            <a:off x="9444633" y="4670584"/>
            <a:ext cx="2925723" cy="694373"/>
          </a:xfrm>
          <a:prstGeom prst="rect">
            <a:avLst/>
          </a:prstGeom>
          <a:noFill/>
          <a:ln/>
        </p:spPr>
        <p:txBody>
          <a:bodyPr wrap="squar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Software as a Service (SaaS)</a:t>
            </a:r>
            <a:endParaRPr lang="en-US" sz="2187" dirty="0"/>
          </a:p>
        </p:txBody>
      </p:sp>
      <p:sp>
        <p:nvSpPr>
          <p:cNvPr id="14" name="Text 11"/>
          <p:cNvSpPr/>
          <p:nvPr/>
        </p:nvSpPr>
        <p:spPr>
          <a:xfrm>
            <a:off x="9444633" y="5587127"/>
            <a:ext cx="2925723"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Delivers software applications over the internet on a subscription basis, removing the need for local installation.</a:t>
            </a:r>
            <a:endParaRPr lang="en-US" sz="17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sp>
        <p:nvSpPr>
          <p:cNvPr id="4" name="Text 2"/>
          <p:cNvSpPr/>
          <p:nvPr/>
        </p:nvSpPr>
        <p:spPr>
          <a:xfrm>
            <a:off x="2037993" y="1214914"/>
            <a:ext cx="902208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Common Cloud Computing Use Cases</a:t>
            </a:r>
            <a:endParaRPr lang="en-US" sz="4374" dirty="0"/>
          </a:p>
        </p:txBody>
      </p:sp>
      <p:pic>
        <p:nvPicPr>
          <p:cNvPr id="5" name="Image 0" descr="preencoded.png"/>
          <p:cNvPicPr>
            <a:picLocks noChangeAspect="1"/>
          </p:cNvPicPr>
          <p:nvPr/>
        </p:nvPicPr>
        <p:blipFill>
          <a:blip r:embed="rId3"/>
          <a:stretch>
            <a:fillRect/>
          </a:stretch>
        </p:blipFill>
        <p:spPr>
          <a:xfrm>
            <a:off x="2037993" y="2353628"/>
            <a:ext cx="3295888" cy="2036921"/>
          </a:xfrm>
          <a:prstGeom prst="rect">
            <a:avLst/>
          </a:prstGeom>
        </p:spPr>
      </p:pic>
      <p:sp>
        <p:nvSpPr>
          <p:cNvPr id="6" name="Text 3"/>
          <p:cNvSpPr/>
          <p:nvPr/>
        </p:nvSpPr>
        <p:spPr>
          <a:xfrm>
            <a:off x="2037993" y="4668203"/>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E-Commerce</a:t>
            </a:r>
            <a:endParaRPr lang="en-US" sz="2187" dirty="0"/>
          </a:p>
        </p:txBody>
      </p:sp>
      <p:sp>
        <p:nvSpPr>
          <p:cNvPr id="7" name="Text 4"/>
          <p:cNvSpPr/>
          <p:nvPr/>
        </p:nvSpPr>
        <p:spPr>
          <a:xfrm>
            <a:off x="2037993" y="5237559"/>
            <a:ext cx="3295888" cy="1777008"/>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Online stores can leverage cloud computing to handle high traffic, provide secure transactions, and scale based on demand.</a:t>
            </a:r>
            <a:endParaRPr lang="en-US" sz="1750" dirty="0"/>
          </a:p>
        </p:txBody>
      </p:sp>
      <p:pic>
        <p:nvPicPr>
          <p:cNvPr id="8" name="Image 1" descr="preencoded.png"/>
          <p:cNvPicPr>
            <a:picLocks noChangeAspect="1"/>
          </p:cNvPicPr>
          <p:nvPr/>
        </p:nvPicPr>
        <p:blipFill>
          <a:blip r:embed="rId4"/>
          <a:stretch>
            <a:fillRect/>
          </a:stretch>
        </p:blipFill>
        <p:spPr>
          <a:xfrm>
            <a:off x="5667137" y="2353628"/>
            <a:ext cx="3296007" cy="2037040"/>
          </a:xfrm>
          <a:prstGeom prst="rect">
            <a:avLst/>
          </a:prstGeom>
        </p:spPr>
      </p:pic>
      <p:sp>
        <p:nvSpPr>
          <p:cNvPr id="9" name="Text 5"/>
          <p:cNvSpPr/>
          <p:nvPr/>
        </p:nvSpPr>
        <p:spPr>
          <a:xfrm>
            <a:off x="5667137" y="4668322"/>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Data Analytics</a:t>
            </a:r>
            <a:endParaRPr lang="en-US" sz="2187" dirty="0"/>
          </a:p>
        </p:txBody>
      </p:sp>
      <p:sp>
        <p:nvSpPr>
          <p:cNvPr id="10" name="Text 6"/>
          <p:cNvSpPr/>
          <p:nvPr/>
        </p:nvSpPr>
        <p:spPr>
          <a:xfrm>
            <a:off x="5667137" y="5237678"/>
            <a:ext cx="3296007" cy="1777008"/>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Organizations can use cloud computing to process big data, perform complex analytics, and gain insights for decision-making.</a:t>
            </a:r>
            <a:endParaRPr lang="en-US" sz="1750" dirty="0"/>
          </a:p>
        </p:txBody>
      </p:sp>
      <p:pic>
        <p:nvPicPr>
          <p:cNvPr id="11" name="Image 2" descr="preencoded.png"/>
          <p:cNvPicPr>
            <a:picLocks noChangeAspect="1"/>
          </p:cNvPicPr>
          <p:nvPr/>
        </p:nvPicPr>
        <p:blipFill>
          <a:blip r:embed="rId5"/>
          <a:stretch>
            <a:fillRect/>
          </a:stretch>
        </p:blipFill>
        <p:spPr>
          <a:xfrm>
            <a:off x="9296400" y="2353628"/>
            <a:ext cx="3296007" cy="2037040"/>
          </a:xfrm>
          <a:prstGeom prst="rect">
            <a:avLst/>
          </a:prstGeom>
        </p:spPr>
      </p:pic>
      <p:sp>
        <p:nvSpPr>
          <p:cNvPr id="12" name="Text 7"/>
          <p:cNvSpPr/>
          <p:nvPr/>
        </p:nvSpPr>
        <p:spPr>
          <a:xfrm>
            <a:off x="9296400" y="4668322"/>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Collaboration</a:t>
            </a:r>
            <a:endParaRPr lang="en-US" sz="2187" dirty="0"/>
          </a:p>
        </p:txBody>
      </p:sp>
      <p:sp>
        <p:nvSpPr>
          <p:cNvPr id="13" name="Text 8"/>
          <p:cNvSpPr/>
          <p:nvPr/>
        </p:nvSpPr>
        <p:spPr>
          <a:xfrm>
            <a:off x="9296400" y="5237678"/>
            <a:ext cx="3296007" cy="1777008"/>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Cloud-based tools enable real-time collaboration, document sharing, and seamless communication among geographically dispersed teams.</a:t>
            </a:r>
            <a:endParaRPr lang="en-US" sz="1750" dirty="0"/>
          </a:p>
        </p:txBody>
      </p:sp>
    </p:spTree>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41631">
              <a:alpha val="80000"/>
            </a:srgbClr>
          </a:solidFill>
          <a:ln/>
        </p:spPr>
      </p:sp>
      <p:sp>
        <p:nvSpPr>
          <p:cNvPr id="6" name="Text 3"/>
          <p:cNvSpPr/>
          <p:nvPr/>
        </p:nvSpPr>
        <p:spPr>
          <a:xfrm>
            <a:off x="2037993" y="1054537"/>
            <a:ext cx="902208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Future Trends in Cloud Computing</a:t>
            </a:r>
            <a:endParaRPr lang="en-US" sz="4374" dirty="0"/>
          </a:p>
        </p:txBody>
      </p:sp>
      <p:sp>
        <p:nvSpPr>
          <p:cNvPr id="7" name="Shape 4"/>
          <p:cNvSpPr/>
          <p:nvPr/>
        </p:nvSpPr>
        <p:spPr>
          <a:xfrm>
            <a:off x="7301389" y="2082165"/>
            <a:ext cx="27742" cy="5092779"/>
          </a:xfrm>
          <a:prstGeom prst="rect">
            <a:avLst/>
          </a:prstGeom>
          <a:solidFill>
            <a:srgbClr val="FF6680"/>
          </a:solidFill>
          <a:ln/>
        </p:spPr>
      </p:sp>
      <p:sp>
        <p:nvSpPr>
          <p:cNvPr id="8" name="Shape 5"/>
          <p:cNvSpPr/>
          <p:nvPr/>
        </p:nvSpPr>
        <p:spPr>
          <a:xfrm>
            <a:off x="7565172" y="2491800"/>
            <a:ext cx="777597" cy="27742"/>
          </a:xfrm>
          <a:prstGeom prst="rect">
            <a:avLst/>
          </a:prstGeom>
          <a:solidFill>
            <a:srgbClr val="FF6680"/>
          </a:solidFill>
          <a:ln/>
        </p:spPr>
      </p:sp>
      <p:sp>
        <p:nvSpPr>
          <p:cNvPr id="9" name="Shape 6"/>
          <p:cNvSpPr/>
          <p:nvPr/>
        </p:nvSpPr>
        <p:spPr>
          <a:xfrm>
            <a:off x="7065228" y="2255758"/>
            <a:ext cx="499943" cy="499943"/>
          </a:xfrm>
          <a:prstGeom prst="roundRect">
            <a:avLst>
              <a:gd name="adj" fmla="val 13333"/>
            </a:avLst>
          </a:prstGeom>
          <a:solidFill>
            <a:srgbClr val="312140"/>
          </a:solidFill>
          <a:ln/>
        </p:spPr>
      </p:sp>
      <p:sp>
        <p:nvSpPr>
          <p:cNvPr id="10" name="Text 7"/>
          <p:cNvSpPr/>
          <p:nvPr/>
        </p:nvSpPr>
        <p:spPr>
          <a:xfrm>
            <a:off x="7231320" y="2297430"/>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11" name="Text 8"/>
          <p:cNvSpPr/>
          <p:nvPr/>
        </p:nvSpPr>
        <p:spPr>
          <a:xfrm>
            <a:off x="8537258" y="2304336"/>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Edge Computing</a:t>
            </a:r>
            <a:endParaRPr lang="en-US" sz="2187" dirty="0"/>
          </a:p>
        </p:txBody>
      </p:sp>
      <p:sp>
        <p:nvSpPr>
          <p:cNvPr id="12" name="Text 9"/>
          <p:cNvSpPr/>
          <p:nvPr/>
        </p:nvSpPr>
        <p:spPr>
          <a:xfrm>
            <a:off x="8537258" y="2873693"/>
            <a:ext cx="4055150" cy="1421606"/>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Processing data closer to the source, reducing latency and bandwidth requirements for real-time applications.</a:t>
            </a:r>
            <a:endParaRPr lang="en-US" sz="1750" dirty="0"/>
          </a:p>
        </p:txBody>
      </p:sp>
      <p:sp>
        <p:nvSpPr>
          <p:cNvPr id="13" name="Shape 10"/>
          <p:cNvSpPr/>
          <p:nvPr/>
        </p:nvSpPr>
        <p:spPr>
          <a:xfrm>
            <a:off x="6287631" y="3602653"/>
            <a:ext cx="777597" cy="27742"/>
          </a:xfrm>
          <a:prstGeom prst="rect">
            <a:avLst/>
          </a:prstGeom>
          <a:solidFill>
            <a:srgbClr val="FF6680"/>
          </a:solidFill>
          <a:ln/>
        </p:spPr>
      </p:sp>
      <p:sp>
        <p:nvSpPr>
          <p:cNvPr id="14" name="Shape 11"/>
          <p:cNvSpPr/>
          <p:nvPr/>
        </p:nvSpPr>
        <p:spPr>
          <a:xfrm>
            <a:off x="7065228" y="3366611"/>
            <a:ext cx="499943" cy="499943"/>
          </a:xfrm>
          <a:prstGeom prst="roundRect">
            <a:avLst>
              <a:gd name="adj" fmla="val 13333"/>
            </a:avLst>
          </a:prstGeom>
          <a:solidFill>
            <a:srgbClr val="312140"/>
          </a:solidFill>
          <a:ln/>
        </p:spPr>
      </p:sp>
      <p:sp>
        <p:nvSpPr>
          <p:cNvPr id="15" name="Text 12"/>
          <p:cNvSpPr/>
          <p:nvPr/>
        </p:nvSpPr>
        <p:spPr>
          <a:xfrm>
            <a:off x="7231320" y="3408283"/>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6" name="Text 13"/>
          <p:cNvSpPr/>
          <p:nvPr/>
        </p:nvSpPr>
        <p:spPr>
          <a:xfrm>
            <a:off x="3349943" y="3415189"/>
            <a:ext cx="2743200" cy="347186"/>
          </a:xfrm>
          <a:prstGeom prst="rect">
            <a:avLst/>
          </a:prstGeom>
          <a:noFill/>
          <a:ln/>
        </p:spPr>
        <p:txBody>
          <a:bodyPr wrap="none" rtlCol="0" anchor="t"/>
          <a:lstStyle/>
          <a:p>
            <a:pPr marL="0" indent="0" algn="r">
              <a:lnSpc>
                <a:spcPts val="2734"/>
              </a:lnSpc>
              <a:buNone/>
            </a:pPr>
            <a:r>
              <a:rPr lang="en-US" sz="2187" b="1" dirty="0">
                <a:solidFill>
                  <a:srgbClr val="FF726D"/>
                </a:solidFill>
                <a:latin typeface="Inconsolata" pitchFamily="34" charset="0"/>
                <a:ea typeface="Inconsolata" pitchFamily="34" charset="-122"/>
                <a:cs typeface="Inconsolata" pitchFamily="34" charset="-120"/>
              </a:rPr>
              <a:t>Serverless Computing</a:t>
            </a:r>
            <a:endParaRPr lang="en-US" sz="2187" dirty="0"/>
          </a:p>
        </p:txBody>
      </p:sp>
      <p:sp>
        <p:nvSpPr>
          <p:cNvPr id="17" name="Text 14"/>
          <p:cNvSpPr/>
          <p:nvPr/>
        </p:nvSpPr>
        <p:spPr>
          <a:xfrm>
            <a:off x="2037993" y="3984546"/>
            <a:ext cx="4055150" cy="1066205"/>
          </a:xfrm>
          <a:prstGeom prst="rect">
            <a:avLst/>
          </a:prstGeom>
          <a:noFill/>
          <a:ln/>
        </p:spPr>
        <p:txBody>
          <a:bodyPr wrap="square" rtlCol="0" anchor="t"/>
          <a:lstStyle/>
          <a:p>
            <a:pPr marL="0" indent="0" algn="r">
              <a:lnSpc>
                <a:spcPts val="2799"/>
              </a:lnSpc>
              <a:buNone/>
            </a:pPr>
            <a:r>
              <a:rPr lang="en-US" sz="1750" dirty="0">
                <a:solidFill>
                  <a:srgbClr val="DAD1E6"/>
                </a:solidFill>
                <a:latin typeface="Fira Sans" pitchFamily="34" charset="0"/>
                <a:ea typeface="Fira Sans" pitchFamily="34" charset="-122"/>
                <a:cs typeface="Fira Sans" pitchFamily="34" charset="-120"/>
              </a:rPr>
              <a:t>Running applications without managing servers, enabling automatic scaling and cost optimization.</a:t>
            </a:r>
            <a:endParaRPr lang="en-US" sz="1750" dirty="0"/>
          </a:p>
        </p:txBody>
      </p:sp>
      <p:sp>
        <p:nvSpPr>
          <p:cNvPr id="18" name="Shape 15"/>
          <p:cNvSpPr/>
          <p:nvPr/>
        </p:nvSpPr>
        <p:spPr>
          <a:xfrm>
            <a:off x="7565172" y="5149275"/>
            <a:ext cx="777597" cy="27742"/>
          </a:xfrm>
          <a:prstGeom prst="rect">
            <a:avLst/>
          </a:prstGeom>
          <a:solidFill>
            <a:srgbClr val="FF6680"/>
          </a:solidFill>
          <a:ln/>
        </p:spPr>
      </p:sp>
      <p:sp>
        <p:nvSpPr>
          <p:cNvPr id="19" name="Shape 16"/>
          <p:cNvSpPr/>
          <p:nvPr/>
        </p:nvSpPr>
        <p:spPr>
          <a:xfrm>
            <a:off x="7065228" y="4913233"/>
            <a:ext cx="499943" cy="499943"/>
          </a:xfrm>
          <a:prstGeom prst="roundRect">
            <a:avLst>
              <a:gd name="adj" fmla="val 13333"/>
            </a:avLst>
          </a:prstGeom>
          <a:solidFill>
            <a:srgbClr val="312140"/>
          </a:solidFill>
          <a:ln/>
        </p:spPr>
      </p:sp>
      <p:sp>
        <p:nvSpPr>
          <p:cNvPr id="20" name="Text 17"/>
          <p:cNvSpPr/>
          <p:nvPr/>
        </p:nvSpPr>
        <p:spPr>
          <a:xfrm>
            <a:off x="7231320" y="4954905"/>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21" name="Text 18"/>
          <p:cNvSpPr/>
          <p:nvPr/>
        </p:nvSpPr>
        <p:spPr>
          <a:xfrm>
            <a:off x="8537258" y="4961811"/>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Hybrid Cloud</a:t>
            </a:r>
            <a:endParaRPr lang="en-US" sz="2187" dirty="0"/>
          </a:p>
        </p:txBody>
      </p:sp>
      <p:sp>
        <p:nvSpPr>
          <p:cNvPr id="22" name="Text 19"/>
          <p:cNvSpPr/>
          <p:nvPr/>
        </p:nvSpPr>
        <p:spPr>
          <a:xfrm>
            <a:off x="8537258" y="5531168"/>
            <a:ext cx="4055150" cy="1421606"/>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Combining public and private clouds to leverage the benefits of both for enhanced performance, security, and flexibility.</a:t>
            </a:r>
            <a:endParaRPr lang="en-US" sz="17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sp>
      <p:sp>
        <p:nvSpPr>
          <p:cNvPr id="3" name="Shape 1"/>
          <p:cNvSpPr/>
          <p:nvPr/>
        </p:nvSpPr>
        <p:spPr>
          <a:xfrm>
            <a:off x="0" y="0"/>
            <a:ext cx="14630400" cy="8229600"/>
          </a:xfrm>
          <a:prstGeom prst="rect">
            <a:avLst/>
          </a:prstGeom>
          <a:solidFill>
            <a:srgbClr val="241631"/>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712482"/>
            <a:ext cx="4443889"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Conclusion</a:t>
            </a:r>
            <a:endParaRPr lang="en-US" sz="4374" dirty="0"/>
          </a:p>
        </p:txBody>
      </p:sp>
      <p:sp>
        <p:nvSpPr>
          <p:cNvPr id="6" name="Text 3"/>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Cloud computing revolutionizes the way businesses and individuals consume and deliver computing resources. It enables innovation, cost savings, and scalability. Embracing cloud technologies requires careful consideration of the challenges and best practices to ensure security, compliance, and seamless operations.</a:t>
            </a:r>
            <a:endParaRPr lang="en-US" sz="175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TotalTime>
  <Words>328</Words>
  <Application>Microsoft Office PowerPoint</Application>
  <PresentationFormat>Custom</PresentationFormat>
  <Paragraphs>36</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Fira Sans</vt:lpstr>
      <vt:lpstr>Inconsolata</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Waleed Afzal</cp:lastModifiedBy>
  <cp:revision>10</cp:revision>
  <dcterms:created xsi:type="dcterms:W3CDTF">2023-11-28T12:51:31Z</dcterms:created>
  <dcterms:modified xsi:type="dcterms:W3CDTF">2023-12-13T09:08:33Z</dcterms:modified>
</cp:coreProperties>
</file>